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7"/>
  </p:notesMasterIdLst>
  <p:handoutMasterIdLst>
    <p:handoutMasterId r:id="rId18"/>
  </p:handoutMasterIdLst>
  <p:sldIdLst>
    <p:sldId id="256" r:id="rId5"/>
    <p:sldId id="328" r:id="rId6"/>
    <p:sldId id="257" r:id="rId7"/>
    <p:sldId id="262" r:id="rId8"/>
    <p:sldId id="319" r:id="rId9"/>
    <p:sldId id="322" r:id="rId10"/>
    <p:sldId id="323" r:id="rId11"/>
    <p:sldId id="325" r:id="rId12"/>
    <p:sldId id="324" r:id="rId13"/>
    <p:sldId id="326" r:id="rId14"/>
    <p:sldId id="32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60" autoAdjust="0"/>
  </p:normalViewPr>
  <p:slideViewPr>
    <p:cSldViewPr snapToGrid="0">
      <p:cViewPr varScale="1">
        <p:scale>
          <a:sx n="104" d="100"/>
          <a:sy n="104" d="100"/>
        </p:scale>
        <p:origin x="144" y="156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14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9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0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90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6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17" r:id="rId15"/>
    <p:sldLayoutId id="2147483672" r:id="rId16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RAG </a:t>
            </a:r>
            <a:br>
              <a:rPr lang="en-US" dirty="0"/>
            </a:br>
            <a:r>
              <a:rPr lang="en-US" dirty="0"/>
              <a:t>DS-17 2024</a:t>
            </a:r>
            <a:br>
              <a:rPr lang="en-US" dirty="0"/>
            </a:br>
            <a:r>
              <a:rPr lang="en-US" dirty="0"/>
              <a:t>Guy </a:t>
            </a:r>
            <a:r>
              <a:rPr lang="en-US" dirty="0" err="1"/>
              <a:t>Yarhi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: Interaction with Flask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77500" lnSpcReduction="20000"/>
          </a:bodyPr>
          <a:lstStyle/>
          <a:p>
            <a:pPr algn="just"/>
            <a:r>
              <a:rPr lang="en-US" b="1" dirty="0"/>
              <a:t>Title:</a:t>
            </a:r>
            <a:r>
              <a:rPr lang="en-US" dirty="0"/>
              <a:t> Interaction with Flask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Flask Application Setup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Handling User Input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Generating Responses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Session Management: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Store conversation history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Manage state across requests</a:t>
            </a:r>
          </a:p>
          <a:p>
            <a:pPr algn="just"/>
            <a:r>
              <a:rPr lang="en-US" b="1" dirty="0"/>
              <a:t>Image:</a:t>
            </a:r>
            <a:r>
              <a:rPr lang="en-US" dirty="0"/>
              <a:t> Interaction diagram showing: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User Input → Flask App → Query Processing → Response Generation → User Output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58016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Summary: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Recap of system components and workflow.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Future Enhancements: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fine-tuning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Scaling and performance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Additional features and integrations</a:t>
            </a:r>
          </a:p>
          <a:p>
            <a:pPr algn="l"/>
            <a:r>
              <a:rPr lang="en-US" b="1" dirty="0"/>
              <a:t>Image:</a:t>
            </a:r>
            <a:r>
              <a:rPr lang="en-US" dirty="0"/>
              <a:t> High-level summary diagram or bullet points summarizing key points.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81518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Guy </a:t>
            </a:r>
            <a:r>
              <a:rPr lang="en-US" dirty="0" err="1"/>
              <a:t>Yarhi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298564"/>
            <a:ext cx="11022751" cy="6260873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8219BD0-941E-1312-6DF0-1094EDCF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13" y="585580"/>
            <a:ext cx="7905152" cy="410649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3B612BB-3D57-F82A-CDB6-D118B2B26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273" y="1247824"/>
            <a:ext cx="2295845" cy="236253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57F6546-CA5C-955B-281A-DDE253972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505" y="3730132"/>
            <a:ext cx="7757768" cy="282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4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1369483"/>
            <a:ext cx="7889074" cy="3499611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Title: Introduction to Retrieval-Augmented Generation (RAG)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Overview: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What is a RAG System?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Purpose and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Components: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Retrieval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Generation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Objective: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To enhance text generation by integrating external knowledge retrieval.</a:t>
            </a:r>
          </a:p>
          <a:p>
            <a:pPr algn="l"/>
            <a:r>
              <a:rPr lang="en-US" b="1" dirty="0">
                <a:solidFill>
                  <a:srgbClr val="002060">
                    <a:alpha val="60000"/>
                  </a:srgbClr>
                </a:solidFill>
              </a:rPr>
              <a:t>Image: Simple diagram showing the high-level flow of RAG: User Input → Retrieval → Generation → Output.</a:t>
            </a:r>
          </a:p>
          <a:p>
            <a:pPr algn="l"/>
            <a:endParaRPr lang="en-US" dirty="0"/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>
          <a:xfrm>
            <a:off x="8021370" y="430521"/>
            <a:ext cx="3640322" cy="6019264"/>
          </a:xfrm>
        </p:spPr>
      </p:pic>
      <p:sp>
        <p:nvSpPr>
          <p:cNvPr id="19" name="כותרת 18">
            <a:extLst>
              <a:ext uri="{FF2B5EF4-FFF2-40B4-BE49-F238E27FC236}">
                <a16:creationId xmlns:a16="http://schemas.microsoft.com/office/drawing/2014/main" id="{92763657-BC40-61E7-BEBE-35FF08A0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430521"/>
            <a:ext cx="3389065" cy="646841"/>
          </a:xfrm>
        </p:spPr>
        <p:txBody>
          <a:bodyPr/>
          <a:lstStyle/>
          <a:p>
            <a:r>
              <a:rPr lang="en-US" b="1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2" y="977774"/>
            <a:ext cx="7730743" cy="2915216"/>
          </a:xfrm>
        </p:spPr>
        <p:txBody>
          <a:bodyPr anchor="ctr">
            <a:normAutofit/>
          </a:bodyPr>
          <a:lstStyle/>
          <a:p>
            <a:pPr algn="l"/>
            <a:br>
              <a:rPr lang="en-US" sz="1600" dirty="0"/>
            </a:br>
            <a:r>
              <a:rPr lang="en-US" sz="1600" b="1" dirty="0"/>
              <a:t>Components:</a:t>
            </a:r>
            <a:br>
              <a:rPr lang="en-US" sz="1600" dirty="0"/>
            </a:br>
            <a:r>
              <a:rPr lang="en-US" sz="1600" b="1" dirty="0"/>
              <a:t>Data Source:</a:t>
            </a:r>
            <a:r>
              <a:rPr lang="en-US" sz="1600" dirty="0"/>
              <a:t> Document Database</a:t>
            </a:r>
            <a:br>
              <a:rPr lang="en-US" sz="1600" dirty="0"/>
            </a:br>
            <a:r>
              <a:rPr lang="en-US" sz="1600" b="1" dirty="0"/>
              <a:t>Retrieval Mechanism:</a:t>
            </a:r>
            <a:r>
              <a:rPr lang="en-US" sz="1600" dirty="0"/>
              <a:t> Embedding Generation, Similarity Search</a:t>
            </a:r>
            <a:br>
              <a:rPr lang="en-US" sz="1600" dirty="0"/>
            </a:br>
            <a:r>
              <a:rPr lang="en-US" sz="1600" b="1" dirty="0"/>
              <a:t>Generation Model:</a:t>
            </a:r>
            <a:r>
              <a:rPr lang="en-US" sz="1600" dirty="0"/>
              <a:t> GPT-2 Model</a:t>
            </a:r>
            <a:br>
              <a:rPr lang="en-US" sz="1600" dirty="0"/>
            </a:br>
            <a:r>
              <a:rPr lang="en-US" sz="1600" b="1" dirty="0"/>
              <a:t>Interaction Layer:</a:t>
            </a:r>
            <a:r>
              <a:rPr lang="en-US" sz="1600" dirty="0"/>
              <a:t> Flask Application</a:t>
            </a:r>
            <a:br>
              <a:rPr lang="en-US" sz="1600" dirty="0"/>
            </a:br>
            <a:r>
              <a:rPr lang="en-US" sz="1600" b="1" dirty="0"/>
              <a:t>Workflow:</a:t>
            </a:r>
            <a:br>
              <a:rPr lang="en-US" sz="1600" dirty="0"/>
            </a:br>
            <a:r>
              <a:rPr lang="en-US" sz="1600" dirty="0"/>
              <a:t>Data Ingestion → Embedding Creation → Query Handling → Response Generation</a:t>
            </a:r>
            <a:br>
              <a:rPr lang="en-US" sz="1600" dirty="0"/>
            </a:br>
            <a:r>
              <a:rPr lang="en-US" sz="1600" b="1" dirty="0"/>
              <a:t>Image:</a:t>
            </a:r>
            <a:r>
              <a:rPr lang="en-US" sz="1600" dirty="0"/>
              <a:t> A clear architecture diagram showing the interaction between the components: Document Database, Retrieval Mechanism, Generation Model, and Flask Application.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>
          <a:xfrm>
            <a:off x="7785980" y="430213"/>
            <a:ext cx="3864683" cy="5997574"/>
          </a:xfr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913172D-1B0C-ADD4-C987-B7618563FBDE}"/>
              </a:ext>
            </a:extLst>
          </p:cNvPr>
          <p:cNvSpPr txBox="1"/>
          <p:nvPr/>
        </p:nvSpPr>
        <p:spPr>
          <a:xfrm>
            <a:off x="848763" y="24554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System Architecture of the RAG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85000" lnSpcReduction="20000"/>
          </a:bodyPr>
          <a:lstStyle/>
          <a:p>
            <a:pPr algn="l"/>
            <a:r>
              <a:rPr lang="en-US" dirty="0"/>
              <a:t>Confidence-building strategy</a:t>
            </a:r>
          </a:p>
          <a:p>
            <a:pPr algn="l"/>
            <a:br>
              <a:rPr lang="en-US" b="1" dirty="0"/>
            </a:br>
            <a:r>
              <a:rPr lang="en-US" b="1" dirty="0"/>
              <a:t>Title:</a:t>
            </a:r>
            <a:r>
              <a:rPr lang="en-US" dirty="0"/>
              <a:t> Data Diagram and Storage</a:t>
            </a:r>
            <a:br>
              <a:rPr lang="en-US" dirty="0"/>
            </a:br>
            <a:r>
              <a:rPr lang="en-US" b="1" dirty="0"/>
              <a:t>Data Sources:</a:t>
            </a:r>
            <a:br>
              <a:rPr lang="en-US" dirty="0"/>
            </a:br>
            <a:r>
              <a:rPr lang="en-US" dirty="0"/>
              <a:t>NLTK Movie Reviews Dataset</a:t>
            </a:r>
            <a:br>
              <a:rPr lang="en-US" dirty="0"/>
            </a:br>
            <a:r>
              <a:rPr lang="en-US" b="1" dirty="0"/>
              <a:t>Data 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5560"/>
            <a:ext cx="6029608" cy="86019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Diagram and Storage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9930735" cy="8148118"/>
          </a:xfrm>
        </p:spPr>
        <p:txBody>
          <a:bodyPr anchor="t">
            <a:noAutofit/>
          </a:bodyPr>
          <a:lstStyle/>
          <a:p>
            <a:pPr algn="l"/>
            <a:r>
              <a:rPr lang="en-US" b="1" dirty="0"/>
              <a:t>Title:</a:t>
            </a:r>
            <a:r>
              <a:rPr lang="en-US" dirty="0"/>
              <a:t> Data Flow in the RAG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Steps: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1. Data Loading:</a:t>
            </a:r>
            <a:r>
              <a:rPr lang="en-US" sz="1800" dirty="0"/>
              <a:t> Read and preprocess text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2. Training Word2Vec Model:</a:t>
            </a:r>
            <a:r>
              <a:rPr lang="en-US" sz="1800" dirty="0"/>
              <a:t> Create document embeddings.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3. Query Handling:</a:t>
            </a:r>
            <a:r>
              <a:rPr lang="en-US" sz="1800" dirty="0"/>
              <a:t> Generate embeddings for user queries.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4. Document Retrieval:</a:t>
            </a:r>
            <a:r>
              <a:rPr lang="en-US" sz="1800" dirty="0"/>
              <a:t> Find relevant documents using similarity search.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5. Response Generation:</a:t>
            </a:r>
            <a:r>
              <a:rPr lang="en-US" sz="1800" dirty="0"/>
              <a:t> Create responses using the GPT-2 model.</a:t>
            </a:r>
          </a:p>
          <a:p>
            <a:pPr algn="l"/>
            <a:r>
              <a:rPr lang="en-US" b="1" dirty="0"/>
              <a:t>Image:</a:t>
            </a:r>
            <a:r>
              <a:rPr lang="en-US" dirty="0"/>
              <a:t> Flowchart illustrating the data flow from initial document loading to response generation.</a:t>
            </a:r>
          </a:p>
          <a:p>
            <a:pPr algn="l"/>
            <a:r>
              <a:rPr lang="en-US" b="1" dirty="0"/>
              <a:t> 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>
          <a:xfrm>
            <a:off x="6219500" y="430213"/>
            <a:ext cx="5431163" cy="5997574"/>
          </a:xfrm>
        </p:spPr>
      </p:pic>
    </p:spTree>
    <p:extLst>
      <p:ext uri="{BB962C8B-B14F-4D97-AF65-F5344CB8AC3E}">
        <p14:creationId xmlns:p14="http://schemas.microsoft.com/office/powerpoint/2010/main" val="66720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0338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Autofit/>
          </a:bodyPr>
          <a:lstStyle/>
          <a:p>
            <a:r>
              <a:rPr lang="en-US" sz="2800" b="1" dirty="0"/>
              <a:t>Query and Document Embeddings</a:t>
            </a:r>
            <a:endParaRPr lang="en-US" sz="28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8"/>
            <a:ext cx="5883836" cy="5997574"/>
          </a:xfrm>
        </p:spPr>
        <p:txBody>
          <a:bodyPr anchor="t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Purpose: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Transform text data into numerical vectors.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Process:</a:t>
            </a:r>
            <a:endParaRPr lang="en-US" sz="1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Word2Vec Model Training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Document Embedding Generation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Query Embedding Generation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Tools Used:</a:t>
            </a:r>
            <a:endParaRPr lang="en-US" sz="1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Gensim</a:t>
            </a:r>
            <a:r>
              <a:rPr lang="en-US" sz="1400" dirty="0"/>
              <a:t> Word2Vec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NumPy for Calculations</a:t>
            </a:r>
          </a:p>
          <a:p>
            <a:pPr algn="just"/>
            <a:r>
              <a:rPr lang="en-US" sz="1400" b="1" dirty="0"/>
              <a:t>Image:</a:t>
            </a:r>
            <a:r>
              <a:rPr lang="en-US" sz="1400" dirty="0"/>
              <a:t> Diagram showing: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Text Data → Word Embeddings → Document Embeddings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User Query → Query Embeddings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258625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498941718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{4DA31A83-3264-435D-B158-062C63C4B629}tf11158769_win32</Template>
  <TotalTime>12</TotalTime>
  <Words>510</Words>
  <Application>Microsoft Office PowerPoint</Application>
  <PresentationFormat>מסך רחב</PresentationFormat>
  <Paragraphs>77</Paragraphs>
  <Slides>12</Slides>
  <Notes>12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Calibri</vt:lpstr>
      <vt:lpstr>Goudy Old Style</vt:lpstr>
      <vt:lpstr>Wingdings</vt:lpstr>
      <vt:lpstr>FrostyVTI</vt:lpstr>
      <vt:lpstr>RAG  DS-17 2024 Guy Yarhi</vt:lpstr>
      <vt:lpstr>מצגת של PowerPoint‏</vt:lpstr>
      <vt:lpstr>Introduction</vt:lpstr>
      <vt:lpstr> Components: Data Source: Document Database Retrieval Mechanism: Embedding Generation, Similarity Search Generation Model: GPT-2 Model Interaction Layer: Flask Application Workflow: Data Ingestion → Embedding Creation → Query Handling → Response Generation Image: A clear architecture diagram showing the interaction between the components: Document Database, Retrieval Mechanism, Generation Model, and Flask Application.</vt:lpstr>
      <vt:lpstr>Data Diagram</vt:lpstr>
      <vt:lpstr>Data Diagram and Storage</vt:lpstr>
      <vt:lpstr>Data Diagram</vt:lpstr>
      <vt:lpstr>Query and Document Embeddings</vt:lpstr>
      <vt:lpstr>Data Diagram</vt:lpstr>
      <vt:lpstr>: Interaction with Flask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איילה ירחי</dc:creator>
  <cp:lastModifiedBy>איילה ירחי</cp:lastModifiedBy>
  <cp:revision>4</cp:revision>
  <dcterms:created xsi:type="dcterms:W3CDTF">2024-09-08T23:17:26Z</dcterms:created>
  <dcterms:modified xsi:type="dcterms:W3CDTF">2024-09-08T23:33:57Z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